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93" r:id="rId6"/>
    <p:sldId id="279" r:id="rId7"/>
    <p:sldId id="299" r:id="rId8"/>
    <p:sldId id="280" r:id="rId9"/>
    <p:sldId id="281" r:id="rId10"/>
    <p:sldId id="298" r:id="rId11"/>
    <p:sldId id="282" r:id="rId12"/>
    <p:sldId id="284" r:id="rId13"/>
    <p:sldId id="283" r:id="rId14"/>
    <p:sldId id="294" r:id="rId15"/>
    <p:sldId id="285" r:id="rId16"/>
    <p:sldId id="296" r:id="rId17"/>
    <p:sldId id="286" r:id="rId18"/>
    <p:sldId id="287" r:id="rId19"/>
    <p:sldId id="297" r:id="rId20"/>
    <p:sldId id="288" r:id="rId21"/>
    <p:sldId id="289" r:id="rId22"/>
    <p:sldId id="290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19" autoAdjust="0"/>
  </p:normalViewPr>
  <p:slideViewPr>
    <p:cSldViewPr snapToGrid="0">
      <p:cViewPr varScale="1">
        <p:scale>
          <a:sx n="45" d="100"/>
          <a:sy n="45" d="100"/>
        </p:scale>
        <p:origin x="53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E59BEA-EC38-4554-BBEF-FF1A2147BEF6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C0F8B7-9464-4E4B-A4B4-0522DC09B144}">
      <dgm:prSet/>
      <dgm:spPr/>
      <dgm:t>
        <a:bodyPr/>
        <a:lstStyle/>
        <a:p>
          <a:r>
            <a:rPr lang="en-US"/>
            <a:t>Jalur dan cara komunikasi antar node sensor bergantung pada topologi</a:t>
          </a:r>
        </a:p>
      </dgm:t>
    </dgm:pt>
    <dgm:pt modelId="{DF3CC833-3C89-4578-A6F2-A3D0F84E900E}" type="parTrans" cxnId="{43E7F23F-4D5C-43EF-A321-5A6B9047DF9C}">
      <dgm:prSet/>
      <dgm:spPr/>
      <dgm:t>
        <a:bodyPr/>
        <a:lstStyle/>
        <a:p>
          <a:endParaRPr lang="en-US"/>
        </a:p>
      </dgm:t>
    </dgm:pt>
    <dgm:pt modelId="{B35F16B1-74FD-4D67-A968-8EC9CB58833C}" type="sibTrans" cxnId="{43E7F23F-4D5C-43EF-A321-5A6B9047DF9C}">
      <dgm:prSet/>
      <dgm:spPr/>
      <dgm:t>
        <a:bodyPr/>
        <a:lstStyle/>
        <a:p>
          <a:endParaRPr lang="en-US"/>
        </a:p>
      </dgm:t>
    </dgm:pt>
    <dgm:pt modelId="{41852F83-5404-4370-BB70-38FC0CC04964}">
      <dgm:prSet/>
      <dgm:spPr/>
      <dgm:t>
        <a:bodyPr/>
        <a:lstStyle/>
        <a:p>
          <a:r>
            <a:rPr lang="en-US"/>
            <a:t>Topologi pada WSN : </a:t>
          </a:r>
        </a:p>
      </dgm:t>
    </dgm:pt>
    <dgm:pt modelId="{2537C1EF-5187-4B05-9362-68F9C4CA64F1}" type="parTrans" cxnId="{83E57979-4A2F-4FB9-B7BD-900390E3B6C4}">
      <dgm:prSet/>
      <dgm:spPr/>
      <dgm:t>
        <a:bodyPr/>
        <a:lstStyle/>
        <a:p>
          <a:endParaRPr lang="en-US"/>
        </a:p>
      </dgm:t>
    </dgm:pt>
    <dgm:pt modelId="{14F89261-0BAC-4130-A30E-AC256D9F9928}" type="sibTrans" cxnId="{83E57979-4A2F-4FB9-B7BD-900390E3B6C4}">
      <dgm:prSet/>
      <dgm:spPr/>
      <dgm:t>
        <a:bodyPr/>
        <a:lstStyle/>
        <a:p>
          <a:endParaRPr lang="en-US"/>
        </a:p>
      </dgm:t>
    </dgm:pt>
    <dgm:pt modelId="{56F44E89-7EC1-41CA-BB6A-3E046B52EE2F}">
      <dgm:prSet/>
      <dgm:spPr/>
      <dgm:t>
        <a:bodyPr/>
        <a:lstStyle/>
        <a:p>
          <a:r>
            <a:rPr lang="en-US"/>
            <a:t>Bus</a:t>
          </a:r>
        </a:p>
      </dgm:t>
    </dgm:pt>
    <dgm:pt modelId="{CCD32E12-4056-4D88-8DE0-9F041376AD6A}" type="parTrans" cxnId="{A50D4555-318E-413C-867B-D83ACC010EAA}">
      <dgm:prSet/>
      <dgm:spPr/>
      <dgm:t>
        <a:bodyPr/>
        <a:lstStyle/>
        <a:p>
          <a:endParaRPr lang="en-US"/>
        </a:p>
      </dgm:t>
    </dgm:pt>
    <dgm:pt modelId="{7CDC5A1E-E4E0-44EC-A0E6-B44B35740660}" type="sibTrans" cxnId="{A50D4555-318E-413C-867B-D83ACC010EAA}">
      <dgm:prSet/>
      <dgm:spPr/>
      <dgm:t>
        <a:bodyPr/>
        <a:lstStyle/>
        <a:p>
          <a:endParaRPr lang="en-US"/>
        </a:p>
      </dgm:t>
    </dgm:pt>
    <dgm:pt modelId="{4CBE7980-0416-4E71-A10B-F4F287B9BD27}">
      <dgm:prSet/>
      <dgm:spPr/>
      <dgm:t>
        <a:bodyPr/>
        <a:lstStyle/>
        <a:p>
          <a:r>
            <a:rPr lang="en-US"/>
            <a:t>Ring</a:t>
          </a:r>
        </a:p>
      </dgm:t>
    </dgm:pt>
    <dgm:pt modelId="{47E1DCEB-1EBA-43F3-9F85-B5E84C32EC0A}" type="parTrans" cxnId="{B1678C9E-4F74-4AE9-828C-704B1F23B74E}">
      <dgm:prSet/>
      <dgm:spPr/>
      <dgm:t>
        <a:bodyPr/>
        <a:lstStyle/>
        <a:p>
          <a:endParaRPr lang="en-US"/>
        </a:p>
      </dgm:t>
    </dgm:pt>
    <dgm:pt modelId="{10F53A4B-A38F-4D07-BC87-7EB7269CFD7E}" type="sibTrans" cxnId="{B1678C9E-4F74-4AE9-828C-704B1F23B74E}">
      <dgm:prSet/>
      <dgm:spPr/>
      <dgm:t>
        <a:bodyPr/>
        <a:lstStyle/>
        <a:p>
          <a:endParaRPr lang="en-US"/>
        </a:p>
      </dgm:t>
    </dgm:pt>
    <dgm:pt modelId="{2F83845B-AD4D-4CC5-B9C4-C2BF37C44BCC}">
      <dgm:prSet/>
      <dgm:spPr/>
      <dgm:t>
        <a:bodyPr/>
        <a:lstStyle/>
        <a:p>
          <a:r>
            <a:rPr lang="en-US"/>
            <a:t>Star</a:t>
          </a:r>
        </a:p>
      </dgm:t>
    </dgm:pt>
    <dgm:pt modelId="{7F46D598-6C85-4454-BCD8-384E8895A107}" type="parTrans" cxnId="{3855E376-8CA0-4CD4-B772-71DC092424EB}">
      <dgm:prSet/>
      <dgm:spPr/>
      <dgm:t>
        <a:bodyPr/>
        <a:lstStyle/>
        <a:p>
          <a:endParaRPr lang="en-US"/>
        </a:p>
      </dgm:t>
    </dgm:pt>
    <dgm:pt modelId="{6B6189F7-19D4-4331-AB3B-85F1559508B8}" type="sibTrans" cxnId="{3855E376-8CA0-4CD4-B772-71DC092424EB}">
      <dgm:prSet/>
      <dgm:spPr/>
      <dgm:t>
        <a:bodyPr/>
        <a:lstStyle/>
        <a:p>
          <a:endParaRPr lang="en-US"/>
        </a:p>
      </dgm:t>
    </dgm:pt>
    <dgm:pt modelId="{855B5320-CD56-4F8B-B021-00A5F02AC1E8}">
      <dgm:prSet/>
      <dgm:spPr/>
      <dgm:t>
        <a:bodyPr/>
        <a:lstStyle/>
        <a:p>
          <a:r>
            <a:rPr lang="en-US"/>
            <a:t>Tree</a:t>
          </a:r>
        </a:p>
      </dgm:t>
    </dgm:pt>
    <dgm:pt modelId="{41EC8350-C1D3-4FD9-BA38-E8F17D9A7B09}" type="parTrans" cxnId="{4868B635-5F7C-4E52-8AD6-BCC789303116}">
      <dgm:prSet/>
      <dgm:spPr/>
      <dgm:t>
        <a:bodyPr/>
        <a:lstStyle/>
        <a:p>
          <a:endParaRPr lang="en-US"/>
        </a:p>
      </dgm:t>
    </dgm:pt>
    <dgm:pt modelId="{E4C7725B-E469-41FF-A1AB-C8AC681337CA}" type="sibTrans" cxnId="{4868B635-5F7C-4E52-8AD6-BCC789303116}">
      <dgm:prSet/>
      <dgm:spPr/>
      <dgm:t>
        <a:bodyPr/>
        <a:lstStyle/>
        <a:p>
          <a:endParaRPr lang="en-US"/>
        </a:p>
      </dgm:t>
    </dgm:pt>
    <dgm:pt modelId="{A1837135-1E12-4215-AEF3-5C283500EFEA}">
      <dgm:prSet/>
      <dgm:spPr/>
      <dgm:t>
        <a:bodyPr/>
        <a:lstStyle/>
        <a:p>
          <a:r>
            <a:rPr lang="en-US"/>
            <a:t>Mesh</a:t>
          </a:r>
        </a:p>
      </dgm:t>
    </dgm:pt>
    <dgm:pt modelId="{8CC53660-4E86-4A96-8A4D-5E049324D063}" type="parTrans" cxnId="{2894909C-A456-4F9D-AB80-5D0B232CF51A}">
      <dgm:prSet/>
      <dgm:spPr/>
      <dgm:t>
        <a:bodyPr/>
        <a:lstStyle/>
        <a:p>
          <a:endParaRPr lang="en-US"/>
        </a:p>
      </dgm:t>
    </dgm:pt>
    <dgm:pt modelId="{677D4428-67A2-4C1A-9A00-21966821BFCC}" type="sibTrans" cxnId="{2894909C-A456-4F9D-AB80-5D0B232CF51A}">
      <dgm:prSet/>
      <dgm:spPr/>
      <dgm:t>
        <a:bodyPr/>
        <a:lstStyle/>
        <a:p>
          <a:endParaRPr lang="en-US"/>
        </a:p>
      </dgm:t>
    </dgm:pt>
    <dgm:pt modelId="{79C5E540-5439-476E-8458-214BB2725658}" type="pres">
      <dgm:prSet presAssocID="{60E59BEA-EC38-4554-BBEF-FF1A2147BEF6}" presName="Name0" presStyleCnt="0">
        <dgm:presLayoutVars>
          <dgm:dir/>
          <dgm:animLvl val="lvl"/>
          <dgm:resizeHandles val="exact"/>
        </dgm:presLayoutVars>
      </dgm:prSet>
      <dgm:spPr/>
    </dgm:pt>
    <dgm:pt modelId="{96E2DACB-F741-40A7-A6E5-E4D512481193}" type="pres">
      <dgm:prSet presAssocID="{41852F83-5404-4370-BB70-38FC0CC04964}" presName="boxAndChildren" presStyleCnt="0"/>
      <dgm:spPr/>
    </dgm:pt>
    <dgm:pt modelId="{55DC356F-3306-4955-90C9-9076F946AD0A}" type="pres">
      <dgm:prSet presAssocID="{41852F83-5404-4370-BB70-38FC0CC04964}" presName="parentTextBox" presStyleLbl="node1" presStyleIdx="0" presStyleCnt="2"/>
      <dgm:spPr/>
    </dgm:pt>
    <dgm:pt modelId="{A56D7B37-F698-45A2-8D8D-5BA2CB3B0A86}" type="pres">
      <dgm:prSet presAssocID="{41852F83-5404-4370-BB70-38FC0CC04964}" presName="entireBox" presStyleLbl="node1" presStyleIdx="0" presStyleCnt="2"/>
      <dgm:spPr/>
    </dgm:pt>
    <dgm:pt modelId="{1DDC109D-ECE4-4F69-8BA7-58EB8476EDD9}" type="pres">
      <dgm:prSet presAssocID="{41852F83-5404-4370-BB70-38FC0CC04964}" presName="descendantBox" presStyleCnt="0"/>
      <dgm:spPr/>
    </dgm:pt>
    <dgm:pt modelId="{32F97550-F12E-4206-82B7-38671DEAA12C}" type="pres">
      <dgm:prSet presAssocID="{56F44E89-7EC1-41CA-BB6A-3E046B52EE2F}" presName="childTextBox" presStyleLbl="fgAccFollowNode1" presStyleIdx="0" presStyleCnt="5">
        <dgm:presLayoutVars>
          <dgm:bulletEnabled val="1"/>
        </dgm:presLayoutVars>
      </dgm:prSet>
      <dgm:spPr/>
    </dgm:pt>
    <dgm:pt modelId="{7BFF83AE-DEF4-4B9A-A78C-9EB2258B6189}" type="pres">
      <dgm:prSet presAssocID="{4CBE7980-0416-4E71-A10B-F4F287B9BD27}" presName="childTextBox" presStyleLbl="fgAccFollowNode1" presStyleIdx="1" presStyleCnt="5">
        <dgm:presLayoutVars>
          <dgm:bulletEnabled val="1"/>
        </dgm:presLayoutVars>
      </dgm:prSet>
      <dgm:spPr/>
    </dgm:pt>
    <dgm:pt modelId="{767BE302-9AD5-4FFD-A207-F345A253ED56}" type="pres">
      <dgm:prSet presAssocID="{2F83845B-AD4D-4CC5-B9C4-C2BF37C44BCC}" presName="childTextBox" presStyleLbl="fgAccFollowNode1" presStyleIdx="2" presStyleCnt="5">
        <dgm:presLayoutVars>
          <dgm:bulletEnabled val="1"/>
        </dgm:presLayoutVars>
      </dgm:prSet>
      <dgm:spPr/>
    </dgm:pt>
    <dgm:pt modelId="{BC7A9F0A-6F99-44E3-8C9F-66779C4E619B}" type="pres">
      <dgm:prSet presAssocID="{855B5320-CD56-4F8B-B021-00A5F02AC1E8}" presName="childTextBox" presStyleLbl="fgAccFollowNode1" presStyleIdx="3" presStyleCnt="5">
        <dgm:presLayoutVars>
          <dgm:bulletEnabled val="1"/>
        </dgm:presLayoutVars>
      </dgm:prSet>
      <dgm:spPr/>
    </dgm:pt>
    <dgm:pt modelId="{9B021001-F6ED-445B-8EDE-63CE97B7E224}" type="pres">
      <dgm:prSet presAssocID="{A1837135-1E12-4215-AEF3-5C283500EFEA}" presName="childTextBox" presStyleLbl="fgAccFollowNode1" presStyleIdx="4" presStyleCnt="5">
        <dgm:presLayoutVars>
          <dgm:bulletEnabled val="1"/>
        </dgm:presLayoutVars>
      </dgm:prSet>
      <dgm:spPr/>
    </dgm:pt>
    <dgm:pt modelId="{5F24D3BF-3B5F-47F7-A838-012488C7688F}" type="pres">
      <dgm:prSet presAssocID="{B35F16B1-74FD-4D67-A968-8EC9CB58833C}" presName="sp" presStyleCnt="0"/>
      <dgm:spPr/>
    </dgm:pt>
    <dgm:pt modelId="{856BC0CE-9052-4582-AF1A-68BBA5FD076A}" type="pres">
      <dgm:prSet presAssocID="{75C0F8B7-9464-4E4B-A4B4-0522DC09B144}" presName="arrowAndChildren" presStyleCnt="0"/>
      <dgm:spPr/>
    </dgm:pt>
    <dgm:pt modelId="{D2A8A9A6-AD1C-4CC8-AC29-E47A170B64CC}" type="pres">
      <dgm:prSet presAssocID="{75C0F8B7-9464-4E4B-A4B4-0522DC09B144}" presName="parentTextArrow" presStyleLbl="node1" presStyleIdx="1" presStyleCnt="2"/>
      <dgm:spPr/>
    </dgm:pt>
  </dgm:ptLst>
  <dgm:cxnLst>
    <dgm:cxn modelId="{DED0E834-F5E3-492C-B4F6-8B76E8FA0F66}" type="presOf" srcId="{4CBE7980-0416-4E71-A10B-F4F287B9BD27}" destId="{7BFF83AE-DEF4-4B9A-A78C-9EB2258B6189}" srcOrd="0" destOrd="0" presId="urn:microsoft.com/office/officeart/2005/8/layout/process4"/>
    <dgm:cxn modelId="{4868B635-5F7C-4E52-8AD6-BCC789303116}" srcId="{41852F83-5404-4370-BB70-38FC0CC04964}" destId="{855B5320-CD56-4F8B-B021-00A5F02AC1E8}" srcOrd="3" destOrd="0" parTransId="{41EC8350-C1D3-4FD9-BA38-E8F17D9A7B09}" sibTransId="{E4C7725B-E469-41FF-A1AB-C8AC681337CA}"/>
    <dgm:cxn modelId="{A30E053D-C673-419B-A3A5-4596F0119BB7}" type="presOf" srcId="{855B5320-CD56-4F8B-B021-00A5F02AC1E8}" destId="{BC7A9F0A-6F99-44E3-8C9F-66779C4E619B}" srcOrd="0" destOrd="0" presId="urn:microsoft.com/office/officeart/2005/8/layout/process4"/>
    <dgm:cxn modelId="{43E7F23F-4D5C-43EF-A321-5A6B9047DF9C}" srcId="{60E59BEA-EC38-4554-BBEF-FF1A2147BEF6}" destId="{75C0F8B7-9464-4E4B-A4B4-0522DC09B144}" srcOrd="0" destOrd="0" parTransId="{DF3CC833-3C89-4578-A6F2-A3D0F84E900E}" sibTransId="{B35F16B1-74FD-4D67-A968-8EC9CB58833C}"/>
    <dgm:cxn modelId="{6DA17467-B834-4BC8-B9F4-C151E590020E}" type="presOf" srcId="{60E59BEA-EC38-4554-BBEF-FF1A2147BEF6}" destId="{79C5E540-5439-476E-8458-214BB2725658}" srcOrd="0" destOrd="0" presId="urn:microsoft.com/office/officeart/2005/8/layout/process4"/>
    <dgm:cxn modelId="{CFF24673-2147-4CA9-BBB2-F5FEC885EC9F}" type="presOf" srcId="{A1837135-1E12-4215-AEF3-5C283500EFEA}" destId="{9B021001-F6ED-445B-8EDE-63CE97B7E224}" srcOrd="0" destOrd="0" presId="urn:microsoft.com/office/officeart/2005/8/layout/process4"/>
    <dgm:cxn modelId="{A50D4555-318E-413C-867B-D83ACC010EAA}" srcId="{41852F83-5404-4370-BB70-38FC0CC04964}" destId="{56F44E89-7EC1-41CA-BB6A-3E046B52EE2F}" srcOrd="0" destOrd="0" parTransId="{CCD32E12-4056-4D88-8DE0-9F041376AD6A}" sibTransId="{7CDC5A1E-E4E0-44EC-A0E6-B44B35740660}"/>
    <dgm:cxn modelId="{3855E376-8CA0-4CD4-B772-71DC092424EB}" srcId="{41852F83-5404-4370-BB70-38FC0CC04964}" destId="{2F83845B-AD4D-4CC5-B9C4-C2BF37C44BCC}" srcOrd="2" destOrd="0" parTransId="{7F46D598-6C85-4454-BCD8-384E8895A107}" sibTransId="{6B6189F7-19D4-4331-AB3B-85F1559508B8}"/>
    <dgm:cxn modelId="{83E57979-4A2F-4FB9-B7BD-900390E3B6C4}" srcId="{60E59BEA-EC38-4554-BBEF-FF1A2147BEF6}" destId="{41852F83-5404-4370-BB70-38FC0CC04964}" srcOrd="1" destOrd="0" parTransId="{2537C1EF-5187-4B05-9362-68F9C4CA64F1}" sibTransId="{14F89261-0BAC-4130-A30E-AC256D9F9928}"/>
    <dgm:cxn modelId="{BABE007F-CE94-475B-9D0C-5D7012EE57DE}" type="presOf" srcId="{2F83845B-AD4D-4CC5-B9C4-C2BF37C44BCC}" destId="{767BE302-9AD5-4FFD-A207-F345A253ED56}" srcOrd="0" destOrd="0" presId="urn:microsoft.com/office/officeart/2005/8/layout/process4"/>
    <dgm:cxn modelId="{90F2867F-4B2D-44AC-862C-4F7620040391}" type="presOf" srcId="{41852F83-5404-4370-BB70-38FC0CC04964}" destId="{55DC356F-3306-4955-90C9-9076F946AD0A}" srcOrd="0" destOrd="0" presId="urn:microsoft.com/office/officeart/2005/8/layout/process4"/>
    <dgm:cxn modelId="{2894909C-A456-4F9D-AB80-5D0B232CF51A}" srcId="{41852F83-5404-4370-BB70-38FC0CC04964}" destId="{A1837135-1E12-4215-AEF3-5C283500EFEA}" srcOrd="4" destOrd="0" parTransId="{8CC53660-4E86-4A96-8A4D-5E049324D063}" sibTransId="{677D4428-67A2-4C1A-9A00-21966821BFCC}"/>
    <dgm:cxn modelId="{B1678C9E-4F74-4AE9-828C-704B1F23B74E}" srcId="{41852F83-5404-4370-BB70-38FC0CC04964}" destId="{4CBE7980-0416-4E71-A10B-F4F287B9BD27}" srcOrd="1" destOrd="0" parTransId="{47E1DCEB-1EBA-43F3-9F85-B5E84C32EC0A}" sibTransId="{10F53A4B-A38F-4D07-BC87-7EB7269CFD7E}"/>
    <dgm:cxn modelId="{73679BB2-A1DE-482E-86FF-250AB0AB85D0}" type="presOf" srcId="{75C0F8B7-9464-4E4B-A4B4-0522DC09B144}" destId="{D2A8A9A6-AD1C-4CC8-AC29-E47A170B64CC}" srcOrd="0" destOrd="0" presId="urn:microsoft.com/office/officeart/2005/8/layout/process4"/>
    <dgm:cxn modelId="{9C71BAD7-FD8C-45AE-BCE2-A503F68D978B}" type="presOf" srcId="{41852F83-5404-4370-BB70-38FC0CC04964}" destId="{A56D7B37-F698-45A2-8D8D-5BA2CB3B0A86}" srcOrd="1" destOrd="0" presId="urn:microsoft.com/office/officeart/2005/8/layout/process4"/>
    <dgm:cxn modelId="{D11A4DE8-A741-4858-BF84-1DEFB60F11AB}" type="presOf" srcId="{56F44E89-7EC1-41CA-BB6A-3E046B52EE2F}" destId="{32F97550-F12E-4206-82B7-38671DEAA12C}" srcOrd="0" destOrd="0" presId="urn:microsoft.com/office/officeart/2005/8/layout/process4"/>
    <dgm:cxn modelId="{894E87D8-0352-40BE-B1FF-A898427EE332}" type="presParOf" srcId="{79C5E540-5439-476E-8458-214BB2725658}" destId="{96E2DACB-F741-40A7-A6E5-E4D512481193}" srcOrd="0" destOrd="0" presId="urn:microsoft.com/office/officeart/2005/8/layout/process4"/>
    <dgm:cxn modelId="{EBAD7740-8095-4A3A-9C29-2BAF4B7870B8}" type="presParOf" srcId="{96E2DACB-F741-40A7-A6E5-E4D512481193}" destId="{55DC356F-3306-4955-90C9-9076F946AD0A}" srcOrd="0" destOrd="0" presId="urn:microsoft.com/office/officeart/2005/8/layout/process4"/>
    <dgm:cxn modelId="{B4466B80-21A3-4D39-B230-CE00BCF78BC0}" type="presParOf" srcId="{96E2DACB-F741-40A7-A6E5-E4D512481193}" destId="{A56D7B37-F698-45A2-8D8D-5BA2CB3B0A86}" srcOrd="1" destOrd="0" presId="urn:microsoft.com/office/officeart/2005/8/layout/process4"/>
    <dgm:cxn modelId="{C2D6B282-C191-47A2-84D9-10DD21FC82D1}" type="presParOf" srcId="{96E2DACB-F741-40A7-A6E5-E4D512481193}" destId="{1DDC109D-ECE4-4F69-8BA7-58EB8476EDD9}" srcOrd="2" destOrd="0" presId="urn:microsoft.com/office/officeart/2005/8/layout/process4"/>
    <dgm:cxn modelId="{1820D14D-E0B4-40E5-933D-BA4FABC3634C}" type="presParOf" srcId="{1DDC109D-ECE4-4F69-8BA7-58EB8476EDD9}" destId="{32F97550-F12E-4206-82B7-38671DEAA12C}" srcOrd="0" destOrd="0" presId="urn:microsoft.com/office/officeart/2005/8/layout/process4"/>
    <dgm:cxn modelId="{B1398575-B650-4A95-BF23-1346EF81AF74}" type="presParOf" srcId="{1DDC109D-ECE4-4F69-8BA7-58EB8476EDD9}" destId="{7BFF83AE-DEF4-4B9A-A78C-9EB2258B6189}" srcOrd="1" destOrd="0" presId="urn:microsoft.com/office/officeart/2005/8/layout/process4"/>
    <dgm:cxn modelId="{CAC081E7-C189-4EB1-B1A1-0628BFF0C33D}" type="presParOf" srcId="{1DDC109D-ECE4-4F69-8BA7-58EB8476EDD9}" destId="{767BE302-9AD5-4FFD-A207-F345A253ED56}" srcOrd="2" destOrd="0" presId="urn:microsoft.com/office/officeart/2005/8/layout/process4"/>
    <dgm:cxn modelId="{A9990AC2-F74F-4275-AB7D-8C1839676B15}" type="presParOf" srcId="{1DDC109D-ECE4-4F69-8BA7-58EB8476EDD9}" destId="{BC7A9F0A-6F99-44E3-8C9F-66779C4E619B}" srcOrd="3" destOrd="0" presId="urn:microsoft.com/office/officeart/2005/8/layout/process4"/>
    <dgm:cxn modelId="{5A1E906C-33C4-4CD4-9A61-917E8530BCD2}" type="presParOf" srcId="{1DDC109D-ECE4-4F69-8BA7-58EB8476EDD9}" destId="{9B021001-F6ED-445B-8EDE-63CE97B7E224}" srcOrd="4" destOrd="0" presId="urn:microsoft.com/office/officeart/2005/8/layout/process4"/>
    <dgm:cxn modelId="{BC460977-9DA6-471D-9EEF-545A5157DB7C}" type="presParOf" srcId="{79C5E540-5439-476E-8458-214BB2725658}" destId="{5F24D3BF-3B5F-47F7-A838-012488C7688F}" srcOrd="1" destOrd="0" presId="urn:microsoft.com/office/officeart/2005/8/layout/process4"/>
    <dgm:cxn modelId="{2DADDC51-1CEB-4614-8BEC-7098496A5BB2}" type="presParOf" srcId="{79C5E540-5439-476E-8458-214BB2725658}" destId="{856BC0CE-9052-4582-AF1A-68BBA5FD076A}" srcOrd="2" destOrd="0" presId="urn:microsoft.com/office/officeart/2005/8/layout/process4"/>
    <dgm:cxn modelId="{4D8FCA91-63D7-45D3-B8D8-8BADF139D36E}" type="presParOf" srcId="{856BC0CE-9052-4582-AF1A-68BBA5FD076A}" destId="{D2A8A9A6-AD1C-4CC8-AC29-E47A170B64C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6D7B37-F698-45A2-8D8D-5BA2CB3B0A86}">
      <dsp:nvSpPr>
        <dsp:cNvPr id="0" name=""/>
        <dsp:cNvSpPr/>
      </dsp:nvSpPr>
      <dsp:spPr>
        <a:xfrm>
          <a:off x="0" y="1759146"/>
          <a:ext cx="10353761" cy="1154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Topologi pada WSN : </a:t>
          </a:r>
        </a:p>
      </dsp:txBody>
      <dsp:txXfrm>
        <a:off x="0" y="1759146"/>
        <a:ext cx="10353761" cy="623262"/>
      </dsp:txXfrm>
    </dsp:sp>
    <dsp:sp modelId="{32F97550-F12E-4206-82B7-38671DEAA12C}">
      <dsp:nvSpPr>
        <dsp:cNvPr id="0" name=""/>
        <dsp:cNvSpPr/>
      </dsp:nvSpPr>
      <dsp:spPr>
        <a:xfrm>
          <a:off x="1263" y="2359325"/>
          <a:ext cx="2070246" cy="530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Bus</a:t>
          </a:r>
        </a:p>
      </dsp:txBody>
      <dsp:txXfrm>
        <a:off x="1263" y="2359325"/>
        <a:ext cx="2070246" cy="530927"/>
      </dsp:txXfrm>
    </dsp:sp>
    <dsp:sp modelId="{7BFF83AE-DEF4-4B9A-A78C-9EB2258B6189}">
      <dsp:nvSpPr>
        <dsp:cNvPr id="0" name=""/>
        <dsp:cNvSpPr/>
      </dsp:nvSpPr>
      <dsp:spPr>
        <a:xfrm>
          <a:off x="2071510" y="2359325"/>
          <a:ext cx="2070246" cy="530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Ring</a:t>
          </a:r>
        </a:p>
      </dsp:txBody>
      <dsp:txXfrm>
        <a:off x="2071510" y="2359325"/>
        <a:ext cx="2070246" cy="530927"/>
      </dsp:txXfrm>
    </dsp:sp>
    <dsp:sp modelId="{767BE302-9AD5-4FFD-A207-F345A253ED56}">
      <dsp:nvSpPr>
        <dsp:cNvPr id="0" name=""/>
        <dsp:cNvSpPr/>
      </dsp:nvSpPr>
      <dsp:spPr>
        <a:xfrm>
          <a:off x="4141757" y="2359325"/>
          <a:ext cx="2070246" cy="530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Star</a:t>
          </a:r>
        </a:p>
      </dsp:txBody>
      <dsp:txXfrm>
        <a:off x="4141757" y="2359325"/>
        <a:ext cx="2070246" cy="530927"/>
      </dsp:txXfrm>
    </dsp:sp>
    <dsp:sp modelId="{BC7A9F0A-6F99-44E3-8C9F-66779C4E619B}">
      <dsp:nvSpPr>
        <dsp:cNvPr id="0" name=""/>
        <dsp:cNvSpPr/>
      </dsp:nvSpPr>
      <dsp:spPr>
        <a:xfrm>
          <a:off x="6212004" y="2359325"/>
          <a:ext cx="2070246" cy="530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Tree</a:t>
          </a:r>
        </a:p>
      </dsp:txBody>
      <dsp:txXfrm>
        <a:off x="6212004" y="2359325"/>
        <a:ext cx="2070246" cy="530927"/>
      </dsp:txXfrm>
    </dsp:sp>
    <dsp:sp modelId="{9B021001-F6ED-445B-8EDE-63CE97B7E224}">
      <dsp:nvSpPr>
        <dsp:cNvPr id="0" name=""/>
        <dsp:cNvSpPr/>
      </dsp:nvSpPr>
      <dsp:spPr>
        <a:xfrm>
          <a:off x="8282251" y="2359325"/>
          <a:ext cx="2070246" cy="5309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227584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Mesh</a:t>
          </a:r>
        </a:p>
      </dsp:txBody>
      <dsp:txXfrm>
        <a:off x="8282251" y="2359325"/>
        <a:ext cx="2070246" cy="530927"/>
      </dsp:txXfrm>
    </dsp:sp>
    <dsp:sp modelId="{D2A8A9A6-AD1C-4CC8-AC29-E47A170B64CC}">
      <dsp:nvSpPr>
        <dsp:cNvPr id="0" name=""/>
        <dsp:cNvSpPr/>
      </dsp:nvSpPr>
      <dsp:spPr>
        <a:xfrm rot="10800000">
          <a:off x="0" y="1314"/>
          <a:ext cx="10353761" cy="17751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Jalur dan cara komunikasi antar node sensor bergantung pada topologi</a:t>
          </a:r>
        </a:p>
      </dsp:txBody>
      <dsp:txXfrm rot="10800000">
        <a:off x="0" y="1314"/>
        <a:ext cx="10353761" cy="1153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management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/</a:t>
            </a:r>
            <a:r>
              <a:rPr lang="en-US" dirty="0" err="1"/>
              <a:t>pemantauan</a:t>
            </a:r>
            <a:r>
              <a:rPr lang="en-US" dirty="0"/>
              <a:t> . Tindakan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keparahan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yang di </a:t>
            </a:r>
            <a:r>
              <a:rPr lang="en-US" dirty="0" err="1"/>
              <a:t>derita</a:t>
            </a:r>
            <a:r>
              <a:rPr lang="en-US" dirty="0"/>
              <a:t>,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kekambuhan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, </a:t>
            </a:r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, dan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obat</a:t>
            </a:r>
            <a:r>
              <a:rPr lang="en-US" dirty="0"/>
              <a:t> dan </a:t>
            </a: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terapi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skripsi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kerjakan</a:t>
            </a:r>
            <a:r>
              <a:rPr lang="en-US" dirty="0"/>
              <a:t>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pada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patient management,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Kesehatan.</a:t>
            </a:r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,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hardwarenya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dikategorikan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  <a:p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mictrocontroller</a:t>
            </a:r>
            <a:r>
              <a:rPr lang="en-US" dirty="0"/>
              <a:t> paling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microcontroller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dan </a:t>
            </a:r>
            <a:r>
              <a:rPr lang="en-US" dirty="0" err="1"/>
              <a:t>tingkat</a:t>
            </a:r>
            <a:r>
              <a:rPr lang="en-US" dirty="0"/>
              <a:t> portability yang </a:t>
            </a:r>
            <a:r>
              <a:rPr lang="en-US" dirty="0" err="1"/>
              <a:t>tinggi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system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ini</a:t>
            </a:r>
            <a:r>
              <a:rPr lang="en-US" dirty="0"/>
              <a:t> Arduino, </a:t>
            </a:r>
            <a:r>
              <a:rPr lang="en-US" dirty="0" err="1"/>
              <a:t>zigbee</a:t>
            </a:r>
            <a:r>
              <a:rPr lang="en-US" dirty="0"/>
              <a:t>, dan raspberry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2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Batas normal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dipengaruhi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 </a:t>
            </a:r>
            <a:r>
              <a:rPr lang="en-US" dirty="0" err="1"/>
              <a:t>bawaan</a:t>
            </a:r>
            <a:r>
              <a:rPr lang="en-US" dirty="0"/>
              <a:t>. Batas normal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Batasan normal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&gt;20 </a:t>
            </a:r>
            <a:r>
              <a:rPr lang="en-US" dirty="0" err="1"/>
              <a:t>tahun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menderita</a:t>
            </a:r>
            <a:r>
              <a:rPr lang="en-US" dirty="0"/>
              <a:t> </a:t>
            </a:r>
            <a:r>
              <a:rPr lang="en-US" dirty="0" err="1"/>
              <a:t>penyakit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5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:</a:t>
            </a:r>
          </a:p>
          <a:p>
            <a:r>
              <a:rPr lang="en-US" dirty="0"/>
              <a:t>Embedded </a:t>
            </a:r>
            <a:r>
              <a:rPr lang="en-US" dirty="0" err="1"/>
              <a:t>prcessor</a:t>
            </a:r>
            <a:r>
              <a:rPr lang="en-US" dirty="0"/>
              <a:t> : </a:t>
            </a:r>
            <a:r>
              <a:rPr lang="en-US" dirty="0" err="1"/>
              <a:t>penjadwalan</a:t>
            </a:r>
            <a:r>
              <a:rPr lang="en-US" dirty="0"/>
              <a:t>, proses data </a:t>
            </a:r>
          </a:p>
          <a:p>
            <a:r>
              <a:rPr lang="en-US" dirty="0"/>
              <a:t>Transceiver :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node sensor</a:t>
            </a:r>
          </a:p>
          <a:p>
            <a:r>
              <a:rPr lang="en-US" dirty="0" err="1"/>
              <a:t>Memori</a:t>
            </a:r>
            <a:r>
              <a:rPr lang="en-US" dirty="0"/>
              <a:t> :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endParaRPr lang="en-US" dirty="0"/>
          </a:p>
          <a:p>
            <a:r>
              <a:rPr lang="en-US" dirty="0"/>
              <a:t>Power source :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  <a:p>
            <a:r>
              <a:rPr lang="en-US" dirty="0"/>
              <a:t>Sensor :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sensing/</a:t>
            </a:r>
            <a:r>
              <a:rPr lang="en-US" dirty="0" err="1"/>
              <a:t>pengukuran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44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 : </a:t>
            </a:r>
            <a:r>
              <a:rPr lang="en-US" dirty="0" err="1"/>
              <a:t>tiap</a:t>
            </a:r>
            <a:r>
              <a:rPr lang="en-US" dirty="0"/>
              <a:t> node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multihop</a:t>
            </a:r>
            <a:r>
              <a:rPr lang="en-US" dirty="0"/>
              <a:t> dan </a:t>
            </a:r>
            <a:r>
              <a:rPr lang="en-US" dirty="0" err="1"/>
              <a:t>berkomikasi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sink</a:t>
            </a:r>
          </a:p>
          <a:p>
            <a:r>
              <a:rPr lang="en-US" dirty="0" err="1"/>
              <a:t>Hirarki</a:t>
            </a:r>
            <a:r>
              <a:rPr lang="en-US" dirty="0"/>
              <a:t> : di </a:t>
            </a:r>
            <a:r>
              <a:rPr lang="en-US" dirty="0" err="1"/>
              <a:t>kelompokkan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cluster head dan member. Cluster member </a:t>
            </a:r>
            <a:r>
              <a:rPr lang="en-US" dirty="0" err="1"/>
              <a:t>mengirim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sensing </a:t>
            </a:r>
            <a:r>
              <a:rPr lang="en-US" dirty="0" err="1"/>
              <a:t>ke</a:t>
            </a:r>
            <a:r>
              <a:rPr lang="en-US" dirty="0"/>
              <a:t> cluster head. Cluster head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sink.</a:t>
            </a:r>
          </a:p>
          <a:p>
            <a:r>
              <a:rPr lang="en-US" dirty="0" err="1"/>
              <a:t>Memilih</a:t>
            </a:r>
            <a:r>
              <a:rPr lang="en-US" dirty="0"/>
              <a:t> cluster head :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cluster member : single hop, multi hop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tier.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90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 :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boros</a:t>
            </a:r>
            <a:r>
              <a:rPr lang="en-US" dirty="0"/>
              <a:t> bandwidth(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dijaringan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),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bisa</a:t>
            </a:r>
            <a:endParaRPr lang="en-US" dirty="0"/>
          </a:p>
          <a:p>
            <a:r>
              <a:rPr lang="en-US" dirty="0"/>
              <a:t>Ring :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waktu</a:t>
            </a:r>
            <a:r>
              <a:rPr lang="en-US" dirty="0"/>
              <a:t> yang lama(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),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endParaRPr lang="en-US" dirty="0"/>
          </a:p>
          <a:p>
            <a:r>
              <a:rPr lang="en-US" dirty="0"/>
              <a:t>Star : </a:t>
            </a:r>
            <a:r>
              <a:rPr lang="en-US" dirty="0" err="1"/>
              <a:t>setiap</a:t>
            </a:r>
            <a:r>
              <a:rPr lang="en-US" dirty="0"/>
              <a:t> node single hop, </a:t>
            </a:r>
          </a:p>
          <a:p>
            <a:r>
              <a:rPr lang="en-US" dirty="0"/>
              <a:t>Tree : root dan child, root sink child node sensor. </a:t>
            </a:r>
            <a:r>
              <a:rPr lang="en-US" dirty="0" err="1"/>
              <a:t>Mudah</a:t>
            </a:r>
            <a:r>
              <a:rPr lang="en-US" dirty="0"/>
              <a:t> maintenance dan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endParaRPr lang="en-US" dirty="0"/>
          </a:p>
          <a:p>
            <a:r>
              <a:rPr lang="en-US" dirty="0"/>
              <a:t>Mesh :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node sensor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karna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cadangan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2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pins :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pengatur</a:t>
            </a:r>
            <a:r>
              <a:rPr lang="en-US" dirty="0"/>
              <a:t> input output</a:t>
            </a:r>
          </a:p>
          <a:p>
            <a:r>
              <a:rPr lang="en-US" dirty="0"/>
              <a:t>Analog pins 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sense,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signal analog </a:t>
            </a:r>
          </a:p>
          <a:p>
            <a:r>
              <a:rPr lang="en-US" dirty="0" err="1"/>
              <a:t>Usb</a:t>
            </a:r>
            <a:r>
              <a:rPr lang="en-US" dirty="0"/>
              <a:t> connector : </a:t>
            </a:r>
            <a:r>
              <a:rPr lang="en-US" dirty="0" err="1"/>
              <a:t>penghubung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Battery power :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8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wireless-sensor-network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Autofit/>
          </a:bodyPr>
          <a:lstStyle/>
          <a:p>
            <a:r>
              <a:rPr lang="en-US" sz="3000" b="1" dirty="0" err="1"/>
              <a:t>Pengembangan</a:t>
            </a:r>
            <a:r>
              <a:rPr lang="en-US" sz="3000" b="1" dirty="0"/>
              <a:t> </a:t>
            </a:r>
            <a:r>
              <a:rPr lang="en-US" sz="3000" b="1" dirty="0" err="1"/>
              <a:t>Aplikasi</a:t>
            </a:r>
            <a:r>
              <a:rPr lang="en-US" sz="3000" b="1" dirty="0"/>
              <a:t> </a:t>
            </a:r>
            <a:r>
              <a:rPr lang="en-US" sz="3000" b="1" dirty="0" err="1"/>
              <a:t>Pemantauan</a:t>
            </a:r>
            <a:r>
              <a:rPr lang="en-US" sz="3000" b="1" dirty="0"/>
              <a:t> Kesehatan </a:t>
            </a:r>
            <a:r>
              <a:rPr lang="en-US" sz="3000" b="1" dirty="0" err="1"/>
              <a:t>Menggunakan</a:t>
            </a:r>
            <a:r>
              <a:rPr lang="en-US" sz="3000" b="1" dirty="0"/>
              <a:t> WSN </a:t>
            </a:r>
            <a:r>
              <a:rPr lang="en-US" sz="3000" b="1" dirty="0" err="1"/>
              <a:t>Berbasis</a:t>
            </a:r>
            <a:r>
              <a:rPr lang="en-US" sz="3000" b="1" dirty="0"/>
              <a:t>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4410972"/>
            <a:ext cx="3807760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Cristine </a:t>
            </a:r>
            <a:r>
              <a:rPr lang="en-US" sz="2300" dirty="0" err="1"/>
              <a:t>Artanty</a:t>
            </a:r>
            <a:r>
              <a:rPr lang="en-US" sz="2300" dirty="0"/>
              <a:t> - 2017730050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D01C1-FF83-4A50-A430-97C72884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WSN (Wireless Sensor Network)(3)</a:t>
            </a:r>
            <a:endParaRPr lang="en-ID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29DD0-0390-41ED-A1E2-15E0B2BCB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r>
              <a:rPr lang="en-US" sz="1800" dirty="0" err="1"/>
              <a:t>Arsitektur</a:t>
            </a:r>
            <a:r>
              <a:rPr lang="en-US" sz="1800" dirty="0"/>
              <a:t> : Flat dan </a:t>
            </a:r>
            <a:r>
              <a:rPr lang="en-US" sz="1800" dirty="0" err="1"/>
              <a:t>Hirarki</a:t>
            </a:r>
            <a:endParaRPr lang="en-US" sz="1800" dirty="0"/>
          </a:p>
          <a:p>
            <a:r>
              <a:rPr lang="en-US" sz="1800" dirty="0"/>
              <a:t>Flat : </a:t>
            </a:r>
            <a:r>
              <a:rPr lang="en-US" sz="1800" dirty="0" err="1"/>
              <a:t>setiap</a:t>
            </a:r>
            <a:r>
              <a:rPr lang="en-US" sz="1800" dirty="0"/>
              <a:t> node sensor </a:t>
            </a:r>
            <a:r>
              <a:rPr lang="en-US" sz="1800" dirty="0" err="1"/>
              <a:t>menjadi</a:t>
            </a:r>
            <a:r>
              <a:rPr lang="en-US" sz="1800" dirty="0"/>
              <a:t> peers sensor lain.</a:t>
            </a:r>
          </a:p>
          <a:p>
            <a:r>
              <a:rPr lang="en-US" sz="1800" dirty="0" err="1"/>
              <a:t>Hirarki</a:t>
            </a:r>
            <a:r>
              <a:rPr lang="en-US" sz="1800" dirty="0"/>
              <a:t> : </a:t>
            </a:r>
            <a:r>
              <a:rPr lang="en-US" sz="1800" dirty="0" err="1"/>
              <a:t>membentuk</a:t>
            </a:r>
            <a:r>
              <a:rPr lang="en-US" sz="1800" dirty="0"/>
              <a:t> cluster.</a:t>
            </a:r>
          </a:p>
          <a:p>
            <a:pPr marL="36900" indent="0">
              <a:buNone/>
            </a:pPr>
            <a:r>
              <a:rPr lang="en-US" sz="1800" dirty="0"/>
              <a:t> </a:t>
            </a:r>
          </a:p>
          <a:p>
            <a:pPr marL="36900" indent="0">
              <a:buNone/>
            </a:pPr>
            <a:endParaRPr lang="en-ID" sz="1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2.9 from Energy-Aware Hierarchical Topology Control for Wireless  Sensor Networks with Energy-Harvesting Nodes | Semantic Scholar">
            <a:extLst>
              <a:ext uri="{FF2B5EF4-FFF2-40B4-BE49-F238E27FC236}">
                <a16:creationId xmlns:a16="http://schemas.microsoft.com/office/drawing/2014/main" id="{CF3D55CD-B79C-4400-BBB6-C2F493BDB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2128531"/>
            <a:ext cx="5676236" cy="245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58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0A630-27BA-4D34-B164-4627DA6C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Jenis</a:t>
            </a:r>
            <a:r>
              <a:rPr lang="en-US" sz="4800" dirty="0"/>
              <a:t> </a:t>
            </a:r>
            <a:r>
              <a:rPr lang="en-US" sz="4800" dirty="0" err="1"/>
              <a:t>Pembagian</a:t>
            </a:r>
            <a:r>
              <a:rPr lang="en-US" sz="4800" dirty="0"/>
              <a:t> Clustering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25F9DEA-BC74-451D-8FDD-90E04553F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358" y="682101"/>
            <a:ext cx="3383208" cy="33037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2F957B-2C9F-4CC8-A7D1-A31731B5F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29179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7706B8-B5D2-479C-9E29-CA269798D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61968" y="598713"/>
            <a:ext cx="3325543" cy="33037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282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BF7B74D-4F8F-4886-8B1E-BC5DB4E45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423" y="674464"/>
            <a:ext cx="3420533" cy="3227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97441B-44DF-406E-BF0A-B7283940057A}"/>
              </a:ext>
            </a:extLst>
          </p:cNvPr>
          <p:cNvSpPr txBox="1"/>
          <p:nvPr/>
        </p:nvSpPr>
        <p:spPr>
          <a:xfrm>
            <a:off x="4595747" y="270640"/>
            <a:ext cx="286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Multi-Hop Clustering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88068-76D1-4147-86DC-650C852541A9}"/>
              </a:ext>
            </a:extLst>
          </p:cNvPr>
          <p:cNvSpPr txBox="1"/>
          <p:nvPr/>
        </p:nvSpPr>
        <p:spPr>
          <a:xfrm>
            <a:off x="716361" y="228510"/>
            <a:ext cx="286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Single-hop Clustering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92297-5799-49A2-BFEC-D61B3EDFC7C3}"/>
              </a:ext>
            </a:extLst>
          </p:cNvPr>
          <p:cNvSpPr txBox="1"/>
          <p:nvPr/>
        </p:nvSpPr>
        <p:spPr>
          <a:xfrm>
            <a:off x="8475133" y="274136"/>
            <a:ext cx="286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 Tier Clustering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440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BFB8-38FA-4B68-8E92-6C807C09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WSN(Wireless Sensor Network)(4)</a:t>
            </a:r>
            <a:endParaRPr lang="en-ID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FFEF760-67A6-4BAE-98D7-B50606669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613340"/>
              </p:ext>
            </p:extLst>
          </p:nvPr>
        </p:nvGraphicFramePr>
        <p:xfrm>
          <a:off x="913795" y="2076450"/>
          <a:ext cx="10353762" cy="291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A824E69-1A32-4D4D-8159-51206D50B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190" y="5389243"/>
            <a:ext cx="1334684" cy="1296000"/>
          </a:xfrm>
          <a:prstGeom prst="rect">
            <a:avLst/>
          </a:prstGeom>
        </p:spPr>
      </p:pic>
      <p:pic>
        <p:nvPicPr>
          <p:cNvPr id="7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2AE79300-7F50-4353-8A80-57382F639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795" y="5389243"/>
            <a:ext cx="1874520" cy="944880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3E3B2680-1DCC-4FB2-B478-99B129AE25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9091" y="5389243"/>
            <a:ext cx="1097280" cy="1219200"/>
          </a:xfrm>
          <a:prstGeom prst="rect">
            <a:avLst/>
          </a:prstGeom>
        </p:spPr>
      </p:pic>
      <p:pic>
        <p:nvPicPr>
          <p:cNvPr id="11" name="Picture 10" descr="A picture containing necklace, drawing&#10;&#10;Description automatically generated">
            <a:extLst>
              <a:ext uri="{FF2B5EF4-FFF2-40B4-BE49-F238E27FC236}">
                <a16:creationId xmlns:a16="http://schemas.microsoft.com/office/drawing/2014/main" id="{C6C26371-B54E-4FB6-B57B-BC4D2BD4AC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0432" y="5389243"/>
            <a:ext cx="1394460" cy="131064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3046C72-B386-4C92-B388-E60055A376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0342" y="5389243"/>
            <a:ext cx="1492398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0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882DF-C7AB-4E93-9DFB-6BB67402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Arduino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Arduino - Home">
            <a:extLst>
              <a:ext uri="{FF2B5EF4-FFF2-40B4-BE49-F238E27FC236}">
                <a16:creationId xmlns:a16="http://schemas.microsoft.com/office/drawing/2014/main" id="{AF1F35FD-2A5F-42A6-AE82-E59A76D2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1065687"/>
            <a:ext cx="6197668" cy="472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434CAA-EF97-45DD-B82B-CD9A00A7DB9C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: https://www.arduino.cc/r/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0474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39485-AA2D-4D57-806D-3CEF43DB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Arduino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F6B2-6F7D-4FC2-890D-6A9687A1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/>
              <a:t>Open-source platform</a:t>
            </a:r>
          </a:p>
          <a:p>
            <a:r>
              <a:rPr lang="en-US"/>
              <a:t>Membaca data dari sensor dan dapat mengontrol komponen(missal : LED)</a:t>
            </a:r>
          </a:p>
          <a:p>
            <a:endParaRPr lang="en-ID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27A2165-2BB2-4F2F-A807-3A3593A2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60" y="2237276"/>
            <a:ext cx="4065464" cy="30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7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4684-0DC6-4D66-81EF-1B31E5C6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20CC-60AB-4529-A7EA-6A3C9E1C3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pada board Arduino Mega: </a:t>
            </a:r>
          </a:p>
          <a:p>
            <a:pPr lvl="1"/>
            <a:r>
              <a:rPr lang="en-US" dirty="0"/>
              <a:t>Digital pins : 54 pins</a:t>
            </a:r>
          </a:p>
          <a:p>
            <a:pPr lvl="1"/>
            <a:r>
              <a:rPr lang="en-US" dirty="0"/>
              <a:t>Analog pins : 16 pins</a:t>
            </a:r>
          </a:p>
          <a:p>
            <a:pPr lvl="1"/>
            <a:r>
              <a:rPr lang="en-US" dirty="0"/>
              <a:t>USB connector </a:t>
            </a:r>
          </a:p>
          <a:p>
            <a:pPr lvl="1"/>
            <a:r>
              <a:rPr lang="en-US" dirty="0"/>
              <a:t>Battery power</a:t>
            </a:r>
          </a:p>
          <a:p>
            <a:pPr lvl="1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9371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0F88B-189D-4095-A5ED-64A91B1E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Sensor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picture containing indoor, photo, sitting, table&#10;&#10;Description automatically generated">
            <a:extLst>
              <a:ext uri="{FF2B5EF4-FFF2-40B4-BE49-F238E27FC236}">
                <a16:creationId xmlns:a16="http://schemas.microsoft.com/office/drawing/2014/main" id="{89B04E38-08BE-4706-8CF8-FAE8DA28EE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7240" y="1457910"/>
            <a:ext cx="4613189" cy="394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69B35-D0CE-4982-A551-53413D8B3E7B}"/>
              </a:ext>
            </a:extLst>
          </p:cNvPr>
          <p:cNvSpPr txBox="1"/>
          <p:nvPr/>
        </p:nvSpPr>
        <p:spPr>
          <a:xfrm>
            <a:off x="0" y="6525738"/>
            <a:ext cx="451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 : https://en.wikipedia.org/wiki/Sensor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013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C269A-3476-4E47-A799-9AE299FC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1A5BE-8F61-4748-8EF6-B47A6EFA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device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signal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oleh observer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pengukur</a:t>
            </a:r>
            <a:r>
              <a:rPr lang="en-US" dirty="0"/>
              <a:t>.</a:t>
            </a:r>
          </a:p>
          <a:p>
            <a:r>
              <a:rPr lang="en-US" dirty="0" err="1"/>
              <a:t>Jenis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Mechanical sensor</a:t>
            </a:r>
          </a:p>
          <a:p>
            <a:pPr lvl="1"/>
            <a:r>
              <a:rPr lang="en-US" dirty="0"/>
              <a:t>Optical sensor</a:t>
            </a:r>
          </a:p>
          <a:p>
            <a:pPr lvl="1"/>
            <a:r>
              <a:rPr lang="en-US" dirty="0"/>
              <a:t>Semiconductor sensor</a:t>
            </a:r>
          </a:p>
          <a:p>
            <a:pPr lvl="1"/>
            <a:r>
              <a:rPr lang="en-US" dirty="0"/>
              <a:t>Electrochemical sensors</a:t>
            </a:r>
          </a:p>
          <a:p>
            <a:pPr lvl="1"/>
            <a:r>
              <a:rPr lang="en-US" dirty="0"/>
              <a:t>Biosensors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1333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BC17-747D-40D5-AFE6-F6BB9E13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31138-A00A-40F8-B59F-4139DE7E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 pada </a:t>
            </a:r>
            <a:r>
              <a:rPr lang="en-US" dirty="0" err="1"/>
              <a:t>pemantauan</a:t>
            </a:r>
            <a:r>
              <a:rPr lang="en-US" dirty="0"/>
              <a:t> Kesehatan : biosensor</a:t>
            </a:r>
          </a:p>
          <a:p>
            <a:pPr lvl="1"/>
            <a:r>
              <a:rPr lang="en-US" dirty="0"/>
              <a:t>Pulse oxygen saturation sensor</a:t>
            </a:r>
          </a:p>
          <a:p>
            <a:pPr lvl="1"/>
            <a:r>
              <a:rPr lang="en-US" dirty="0"/>
              <a:t>Blood pressure sensor</a:t>
            </a:r>
          </a:p>
          <a:p>
            <a:pPr lvl="1"/>
            <a:r>
              <a:rPr lang="en-US" dirty="0"/>
              <a:t>Electrocardiogram(ECG)</a:t>
            </a:r>
          </a:p>
          <a:p>
            <a:pPr lvl="1"/>
            <a:r>
              <a:rPr lang="en-US" dirty="0"/>
              <a:t>Electromyogram(EMG)</a:t>
            </a:r>
          </a:p>
          <a:p>
            <a:pPr lvl="1"/>
            <a:r>
              <a:rPr lang="en-US" dirty="0"/>
              <a:t>Temperature sensor</a:t>
            </a:r>
          </a:p>
          <a:p>
            <a:pPr lvl="1"/>
            <a:r>
              <a:rPr lang="en-US" dirty="0"/>
              <a:t>Respiration sensor</a:t>
            </a:r>
          </a:p>
          <a:p>
            <a:pPr lvl="1"/>
            <a:r>
              <a:rPr lang="en-US" dirty="0"/>
              <a:t>Blood oxygen level sensor (oximeter)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286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F5BBD-445B-414F-A27E-06216D4E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Yang Akan </a:t>
            </a:r>
            <a:r>
              <a:rPr lang="en-US" dirty="0" err="1"/>
              <a:t>diKerjakan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81AD-B5B6-4D30-A3F7-0A4EE24C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ketersediaan</a:t>
            </a:r>
            <a:r>
              <a:rPr lang="en-US" dirty="0"/>
              <a:t> sensor;</a:t>
            </a:r>
          </a:p>
          <a:p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pemograman</a:t>
            </a:r>
            <a:r>
              <a:rPr lang="en-US" dirty="0"/>
              <a:t> pada Arduino;</a:t>
            </a:r>
          </a:p>
          <a:p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;</a:t>
            </a:r>
          </a:p>
          <a:p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380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58C3-50BB-4584-A5B7-610187C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Permasalahan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6A6C-A283-4FDE-8350-FEBE32FB7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Lokasi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yang </a:t>
            </a:r>
            <a:r>
              <a:rPr lang="en-US" dirty="0" err="1"/>
              <a:t>jauh</a:t>
            </a:r>
            <a:r>
              <a:rPr lang="en-US" dirty="0"/>
              <a:t>;</a:t>
            </a:r>
          </a:p>
          <a:p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relatif</a:t>
            </a:r>
            <a:r>
              <a:rPr lang="en-US" dirty="0"/>
              <a:t> lama;</a:t>
            </a:r>
          </a:p>
          <a:p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pengecekan</a:t>
            </a:r>
            <a:r>
              <a:rPr lang="en-US" dirty="0"/>
              <a:t> </a:t>
            </a:r>
            <a:r>
              <a:rPr lang="en-US" dirty="0" err="1"/>
              <a:t>berkala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75495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61CB-ED5E-48C9-A312-540FB10E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Kesulitan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221F-5819-4999-A65E-270496E8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;</a:t>
            </a:r>
          </a:p>
          <a:p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membayangkan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persis</a:t>
            </a:r>
            <a:r>
              <a:rPr lang="en-US" dirty="0"/>
              <a:t>;</a:t>
            </a:r>
          </a:p>
          <a:p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menghubungkan</a:t>
            </a:r>
            <a:r>
              <a:rPr lang="en-US" dirty="0"/>
              <a:t> Arduino non-original </a:t>
            </a:r>
            <a:r>
              <a:rPr lang="en-US" dirty="0" err="1"/>
              <a:t>ke</a:t>
            </a:r>
            <a:r>
              <a:rPr lang="en-US" dirty="0"/>
              <a:t> laptop.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3807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E9D28-061F-4357-9984-816916572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776EFA-3E5C-4A06-83F6-2AF1B5ED6249}"/>
              </a:ext>
            </a:extLst>
          </p:cNvPr>
          <p:cNvSpPr txBox="1"/>
          <p:nvPr/>
        </p:nvSpPr>
        <p:spPr>
          <a:xfrm>
            <a:off x="1370693" y="1769540"/>
            <a:ext cx="944003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Terimakasih</a:t>
            </a:r>
          </a:p>
        </p:txBody>
      </p:sp>
    </p:spTree>
    <p:extLst>
      <p:ext uri="{BB962C8B-B14F-4D97-AF65-F5344CB8AC3E}">
        <p14:creationId xmlns:p14="http://schemas.microsoft.com/office/powerpoint/2010/main" val="11900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41573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Outline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400" dirty="0" err="1"/>
              <a:t>Pemantauan</a:t>
            </a:r>
            <a:r>
              <a:rPr lang="en-US" sz="2400" dirty="0"/>
              <a:t> Kesehatan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WSN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Arduino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Sensor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/>
              <a:t>Yang Akan di </a:t>
            </a:r>
            <a:r>
              <a:rPr lang="en-US" sz="2400" dirty="0" err="1"/>
              <a:t>Kerjakan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400" dirty="0" err="1"/>
              <a:t>Kesulitan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F4820-A5ED-4F87-A627-260DF707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Pemantauan Kesehatan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ealth Care | Congressman David Schweikert">
            <a:extLst>
              <a:ext uri="{FF2B5EF4-FFF2-40B4-BE49-F238E27FC236}">
                <a16:creationId xmlns:a16="http://schemas.microsoft.com/office/drawing/2014/main" id="{CCACDA6D-D3B9-46DD-9F21-62EEE442F9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1600688"/>
            <a:ext cx="6197668" cy="36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7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E7C-4F17-470C-A613-E1F4063E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Kesehatan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A5B7E-3DEC-46BF-BACE-054E8AE0E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Kesehatan :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sejahtera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produktif</a:t>
            </a:r>
            <a:endParaRPr lang="en-US" dirty="0"/>
          </a:p>
          <a:p>
            <a:r>
              <a:rPr lang="en-US" dirty="0"/>
              <a:t>Hasil </a:t>
            </a: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-&gt; patient management</a:t>
            </a:r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Sensor-based health monitoring systems</a:t>
            </a:r>
          </a:p>
          <a:p>
            <a:pPr lvl="1"/>
            <a:r>
              <a:rPr lang="en-US" dirty="0"/>
              <a:t>Smartphone-based health monitoring systems</a:t>
            </a:r>
          </a:p>
          <a:p>
            <a:pPr lvl="1"/>
            <a:r>
              <a:rPr lang="en-US" dirty="0"/>
              <a:t>Microcontroller-based health monitoring systems</a:t>
            </a:r>
          </a:p>
        </p:txBody>
      </p:sp>
    </p:spTree>
    <p:extLst>
      <p:ext uri="{BB962C8B-B14F-4D97-AF65-F5344CB8AC3E}">
        <p14:creationId xmlns:p14="http://schemas.microsoft.com/office/powerpoint/2010/main" val="38477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4DA46-B0FF-4AEF-8F61-A3C34884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Kesehatan (2)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0A301-E507-482F-AA75-3035B4F25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dipantau</a:t>
            </a:r>
            <a:r>
              <a:rPr lang="en-US" dirty="0"/>
              <a:t> dan </a:t>
            </a:r>
            <a:r>
              <a:rPr lang="en-US" dirty="0" err="1"/>
              <a:t>batas</a:t>
            </a:r>
            <a:r>
              <a:rPr lang="en-US" dirty="0"/>
              <a:t> normal parameter :</a:t>
            </a:r>
          </a:p>
          <a:p>
            <a:pPr marL="36900" indent="0">
              <a:buNone/>
            </a:pPr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89A167-4147-4202-AB65-984BD1F9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416133"/>
              </p:ext>
            </p:extLst>
          </p:nvPr>
        </p:nvGraphicFramePr>
        <p:xfrm>
          <a:off x="1151466" y="3006724"/>
          <a:ext cx="8127999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43467">
                  <a:extLst>
                    <a:ext uri="{9D8B030D-6E8A-4147-A177-3AD203B41FA5}">
                      <a16:colId xmlns:a16="http://schemas.microsoft.com/office/drawing/2014/main" val="288159609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085714552"/>
                    </a:ext>
                  </a:extLst>
                </a:gridCol>
                <a:gridCol w="3674532">
                  <a:extLst>
                    <a:ext uri="{9D8B030D-6E8A-4147-A177-3AD203B41FA5}">
                      <a16:colId xmlns:a16="http://schemas.microsoft.com/office/drawing/2014/main" val="1830806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Batas Normal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9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Suhu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Temperatur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tubuh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36˚c – 37˚c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67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Detak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jantung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– 100 bpm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26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oksigen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95%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Tekanan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darah</a:t>
                      </a:r>
                      <a:r>
                        <a:rPr lang="en-US" dirty="0"/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/ 80 mm Hg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24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322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988AD7-B3D7-42AE-9863-34C752B2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WSN (Wireless Sensor Network)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Dia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DB05703-F899-487A-9625-E1E39558BE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5763"/>
          <a:stretch/>
        </p:blipFill>
        <p:spPr bwMode="auto">
          <a:xfrm>
            <a:off x="5324315" y="1685897"/>
            <a:ext cx="6197668" cy="348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798B7F-024C-4338-B4CE-0E5CF23493DB}"/>
              </a:ext>
            </a:extLst>
          </p:cNvPr>
          <p:cNvSpPr txBox="1"/>
          <p:nvPr/>
        </p:nvSpPr>
        <p:spPr>
          <a:xfrm>
            <a:off x="5706533" y="6550222"/>
            <a:ext cx="8415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 : https://www.sciencedirect.com/topics/computer-science/wireless-sensor-networks</a:t>
            </a:r>
            <a:endParaRPr lang="en-ID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F459-1855-4993-8E6F-E1ED50CA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WSN (Wireless Sensor Network)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E61FD-A043-44E3-A26F-EF9CAF947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nirkabel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node sensor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,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/area </a:t>
            </a:r>
            <a:r>
              <a:rPr lang="en-US" dirty="0" err="1"/>
              <a:t>diletakannya</a:t>
            </a:r>
            <a:r>
              <a:rPr lang="en-US" dirty="0"/>
              <a:t>.</a:t>
            </a:r>
          </a:p>
          <a:p>
            <a:r>
              <a:rPr lang="en-US" dirty="0" err="1"/>
              <a:t>Struktur</a:t>
            </a:r>
            <a:r>
              <a:rPr lang="en-US" dirty="0"/>
              <a:t> sensor node : </a:t>
            </a:r>
          </a:p>
          <a:p>
            <a:pPr lvl="1"/>
            <a:r>
              <a:rPr lang="en-US" dirty="0"/>
              <a:t>Embedded processor : microcontroller</a:t>
            </a:r>
          </a:p>
          <a:p>
            <a:pPr lvl="1"/>
            <a:r>
              <a:rPr lang="en-US" dirty="0"/>
              <a:t>Transceiver : radio frequency(RF), laser dan infrared</a:t>
            </a:r>
          </a:p>
          <a:p>
            <a:pPr lvl="1"/>
            <a:r>
              <a:rPr lang="en-US" dirty="0"/>
              <a:t>Memory : in-chip flash memory, RAM dan external flash memory</a:t>
            </a:r>
          </a:p>
          <a:p>
            <a:pPr lvl="1"/>
            <a:r>
              <a:rPr lang="en-US" dirty="0"/>
              <a:t>Power source : </a:t>
            </a:r>
            <a:r>
              <a:rPr lang="en-US" dirty="0" err="1"/>
              <a:t>baterai</a:t>
            </a:r>
            <a:endParaRPr lang="en-US" dirty="0"/>
          </a:p>
          <a:p>
            <a:pPr lvl="1"/>
            <a:r>
              <a:rPr lang="en-US" dirty="0"/>
              <a:t>sensor</a:t>
            </a:r>
          </a:p>
          <a:p>
            <a:pPr marL="3690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0218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9D1A5-DCAD-4CBA-823E-2B381089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WSN(Wireless Sensor Network)(2)</a:t>
            </a:r>
            <a:endParaRPr lang="en-ID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CB36-D6FE-44CC-88B2-BC2AB60B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Protokol komunikasi : </a:t>
            </a:r>
          </a:p>
          <a:p>
            <a:pPr lvl="1"/>
            <a:r>
              <a:rPr lang="en-US" sz="1800"/>
              <a:t>Single hop</a:t>
            </a:r>
          </a:p>
          <a:p>
            <a:pPr lvl="1"/>
            <a:r>
              <a:rPr lang="en-US" sz="1800"/>
              <a:t>Multi hop</a:t>
            </a:r>
            <a:endParaRPr lang="en-ID" sz="1800"/>
          </a:p>
          <a:p>
            <a:pPr lvl="1"/>
            <a:endParaRPr lang="en-ID" sz="1800"/>
          </a:p>
          <a:p>
            <a:pPr lvl="1"/>
            <a:endParaRPr lang="en-US" sz="1800"/>
          </a:p>
        </p:txBody>
      </p:sp>
      <p:pic>
        <p:nvPicPr>
          <p:cNvPr id="5" name="Picture 4" descr="A necklace hanging on a wall&#10;&#10;Description automatically generated">
            <a:extLst>
              <a:ext uri="{FF2B5EF4-FFF2-40B4-BE49-F238E27FC236}">
                <a16:creationId xmlns:a16="http://schemas.microsoft.com/office/drawing/2014/main" id="{A3655582-7F46-4309-B4C3-1F7D1406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816072"/>
            <a:ext cx="6633184" cy="2802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A586C6-88C6-4A1C-A545-B936D940FCC4}"/>
              </a:ext>
            </a:extLst>
          </p:cNvPr>
          <p:cNvSpPr txBox="1"/>
          <p:nvPr/>
        </p:nvSpPr>
        <p:spPr>
          <a:xfrm flipH="1">
            <a:off x="5541264" y="1446740"/>
            <a:ext cx="170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Hop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AFE0F-C47C-4C60-A352-B94D2332FDAB}"/>
              </a:ext>
            </a:extLst>
          </p:cNvPr>
          <p:cNvSpPr txBox="1"/>
          <p:nvPr/>
        </p:nvSpPr>
        <p:spPr>
          <a:xfrm flipH="1">
            <a:off x="9211782" y="1446740"/>
            <a:ext cx="170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 Hop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7274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867</Words>
  <Application>Microsoft Office PowerPoint</Application>
  <PresentationFormat>Widescreen</PresentationFormat>
  <Paragraphs>142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Goudy Old Style</vt:lpstr>
      <vt:lpstr>Wingdings</vt:lpstr>
      <vt:lpstr>Wingdings 2</vt:lpstr>
      <vt:lpstr>SlateVTI</vt:lpstr>
      <vt:lpstr>Pengembangan Aplikasi Pemantauan Kesehatan Menggunakan WSN Berbasis Arduino</vt:lpstr>
      <vt:lpstr>Permasalahan</vt:lpstr>
      <vt:lpstr>Outline </vt:lpstr>
      <vt:lpstr>Pemantauan Kesehatan</vt:lpstr>
      <vt:lpstr>Pemantauan Kesehatan</vt:lpstr>
      <vt:lpstr>Pemantauan Kesehatan (2)</vt:lpstr>
      <vt:lpstr>WSN (Wireless Sensor Network)</vt:lpstr>
      <vt:lpstr>WSN (Wireless Sensor Network)</vt:lpstr>
      <vt:lpstr>WSN(Wireless Sensor Network)(2)</vt:lpstr>
      <vt:lpstr>WSN (Wireless Sensor Network)(3)</vt:lpstr>
      <vt:lpstr>Jenis Pembagian Clustering</vt:lpstr>
      <vt:lpstr>WSN(Wireless Sensor Network)(4)</vt:lpstr>
      <vt:lpstr>Arduino</vt:lpstr>
      <vt:lpstr>Arduino</vt:lpstr>
      <vt:lpstr>Arduino(2)</vt:lpstr>
      <vt:lpstr>Sensor</vt:lpstr>
      <vt:lpstr>Sensor</vt:lpstr>
      <vt:lpstr>Sensor(2)</vt:lpstr>
      <vt:lpstr>Yang Akan diKerjakan Selanjutnya</vt:lpstr>
      <vt:lpstr>Kesulitan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Aplikasi Pemantauan Kesehatan Menggunakan WSN Berbasis Arduino</dc:title>
  <dc:creator>chris khong</dc:creator>
  <cp:lastModifiedBy>chris khong</cp:lastModifiedBy>
  <cp:revision>9</cp:revision>
  <dcterms:created xsi:type="dcterms:W3CDTF">2020-11-15T15:00:00Z</dcterms:created>
  <dcterms:modified xsi:type="dcterms:W3CDTF">2020-11-18T05:17:14Z</dcterms:modified>
</cp:coreProperties>
</file>